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2" r:id="rId7"/>
    <p:sldId id="263" r:id="rId8"/>
    <p:sldId id="264" r:id="rId9"/>
    <p:sldId id="265"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0" d="100"/>
          <a:sy n="90" d="100"/>
        </p:scale>
        <p:origin x="1356"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CC5AC8-B166-41DD-AEB3-996794A8E0F0}" type="datetimeFigureOut">
              <a:rPr lang="ru-RU" smtClean="0"/>
              <a:t>28.04.2025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35174-E9EA-49B4-9859-83B01E0A1DBD}" type="slidenum">
              <a:rPr lang="ru-RU" smtClean="0"/>
              <a:t>‹#›</a:t>
            </a:fld>
            <a:endParaRPr lang="ru-RU"/>
          </a:p>
        </p:txBody>
      </p:sp>
    </p:spTree>
    <p:extLst>
      <p:ext uri="{BB962C8B-B14F-4D97-AF65-F5344CB8AC3E}">
        <p14:creationId xmlns:p14="http://schemas.microsoft.com/office/powerpoint/2010/main" val="105646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1</a:t>
            </a:fld>
            <a:endParaRPr lang="ru-RU"/>
          </a:p>
        </p:txBody>
      </p:sp>
    </p:spTree>
    <p:extLst>
      <p:ext uri="{BB962C8B-B14F-4D97-AF65-F5344CB8AC3E}">
        <p14:creationId xmlns:p14="http://schemas.microsoft.com/office/powerpoint/2010/main" val="1489198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2</a:t>
            </a:fld>
            <a:endParaRPr lang="ru-RU"/>
          </a:p>
        </p:txBody>
      </p:sp>
    </p:spTree>
    <p:extLst>
      <p:ext uri="{BB962C8B-B14F-4D97-AF65-F5344CB8AC3E}">
        <p14:creationId xmlns:p14="http://schemas.microsoft.com/office/powerpoint/2010/main" val="2775159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3</a:t>
            </a:fld>
            <a:endParaRPr lang="ru-RU"/>
          </a:p>
        </p:txBody>
      </p:sp>
    </p:spTree>
    <p:extLst>
      <p:ext uri="{BB962C8B-B14F-4D97-AF65-F5344CB8AC3E}">
        <p14:creationId xmlns:p14="http://schemas.microsoft.com/office/powerpoint/2010/main" val="2191097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4</a:t>
            </a:fld>
            <a:endParaRPr lang="ru-RU"/>
          </a:p>
        </p:txBody>
      </p:sp>
    </p:spTree>
    <p:extLst>
      <p:ext uri="{BB962C8B-B14F-4D97-AF65-F5344CB8AC3E}">
        <p14:creationId xmlns:p14="http://schemas.microsoft.com/office/powerpoint/2010/main" val="3733968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5</a:t>
            </a:fld>
            <a:endParaRPr lang="ru-RU"/>
          </a:p>
        </p:txBody>
      </p:sp>
    </p:spTree>
    <p:extLst>
      <p:ext uri="{BB962C8B-B14F-4D97-AF65-F5344CB8AC3E}">
        <p14:creationId xmlns:p14="http://schemas.microsoft.com/office/powerpoint/2010/main" val="2431712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6</a:t>
            </a:fld>
            <a:endParaRPr lang="ru-RU"/>
          </a:p>
        </p:txBody>
      </p:sp>
    </p:spTree>
    <p:extLst>
      <p:ext uri="{BB962C8B-B14F-4D97-AF65-F5344CB8AC3E}">
        <p14:creationId xmlns:p14="http://schemas.microsoft.com/office/powerpoint/2010/main" val="247525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7</a:t>
            </a:fld>
            <a:endParaRPr lang="ru-RU"/>
          </a:p>
        </p:txBody>
      </p:sp>
    </p:spTree>
    <p:extLst>
      <p:ext uri="{BB962C8B-B14F-4D97-AF65-F5344CB8AC3E}">
        <p14:creationId xmlns:p14="http://schemas.microsoft.com/office/powerpoint/2010/main" val="1961363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8</a:t>
            </a:fld>
            <a:endParaRPr lang="ru-RU"/>
          </a:p>
        </p:txBody>
      </p:sp>
    </p:spTree>
    <p:extLst>
      <p:ext uri="{BB962C8B-B14F-4D97-AF65-F5344CB8AC3E}">
        <p14:creationId xmlns:p14="http://schemas.microsoft.com/office/powerpoint/2010/main" val="2337887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835174-E9EA-49B4-9859-83B01E0A1DBD}" type="slidenum">
              <a:rPr lang="ru-RU" smtClean="0"/>
              <a:t>9</a:t>
            </a:fld>
            <a:endParaRPr lang="ru-RU"/>
          </a:p>
        </p:txBody>
      </p:sp>
    </p:spTree>
    <p:extLst>
      <p:ext uri="{BB962C8B-B14F-4D97-AF65-F5344CB8AC3E}">
        <p14:creationId xmlns:p14="http://schemas.microsoft.com/office/powerpoint/2010/main" val="4050079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8470E3-8764-4267-A928-3D8001890FA4}" type="datetimeFigureOut">
              <a:rPr lang="ru-RU" smtClean="0"/>
              <a:t>28.04.2025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32046169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8470E3-8764-4267-A928-3D8001890FA4}" type="datetimeFigureOut">
              <a:rPr lang="ru-RU" smtClean="0"/>
              <a:t>28.04.2025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9425871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8470E3-8764-4267-A928-3D8001890FA4}" type="datetimeFigureOut">
              <a:rPr lang="ru-RU" smtClean="0"/>
              <a:t>28.04.2025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2590833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8470E3-8764-4267-A928-3D8001890FA4}" type="datetimeFigureOut">
              <a:rPr lang="ru-RU" smtClean="0"/>
              <a:t>28.04.2025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20109563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8470E3-8764-4267-A928-3D8001890FA4}" type="datetimeFigureOut">
              <a:rPr lang="ru-RU" smtClean="0"/>
              <a:t>28.04.2025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25373754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8470E3-8764-4267-A928-3D8001890FA4}" type="datetimeFigureOut">
              <a:rPr lang="ru-RU" smtClean="0"/>
              <a:t>28.04.2025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6513987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8470E3-8764-4267-A928-3D8001890FA4}" type="datetimeFigureOut">
              <a:rPr lang="ru-RU" smtClean="0"/>
              <a:t>28.04.2025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11517697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8470E3-8764-4267-A928-3D8001890FA4}" type="datetimeFigureOut">
              <a:rPr lang="ru-RU" smtClean="0"/>
              <a:t>28.04.2025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2586797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8470E3-8764-4267-A928-3D8001890FA4}" type="datetimeFigureOut">
              <a:rPr lang="ru-RU" smtClean="0"/>
              <a:t>28.04.2025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37510668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B8470E3-8764-4267-A928-3D8001890FA4}" type="datetimeFigureOut">
              <a:rPr lang="ru-RU" smtClean="0"/>
              <a:t>28.04.2025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41682991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B8470E3-8764-4267-A928-3D8001890FA4}" type="datetimeFigureOut">
              <a:rPr lang="ru-RU" smtClean="0"/>
              <a:t>28.04.2025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408C97-67B6-40E5-BEEB-CB7E00211F77}" type="slidenum">
              <a:rPr lang="ru-RU" smtClean="0"/>
              <a:t>‹#›</a:t>
            </a:fld>
            <a:endParaRPr lang="ru-RU"/>
          </a:p>
        </p:txBody>
      </p:sp>
    </p:spTree>
    <p:extLst>
      <p:ext uri="{BB962C8B-B14F-4D97-AF65-F5344CB8AC3E}">
        <p14:creationId xmlns:p14="http://schemas.microsoft.com/office/powerpoint/2010/main" val="42251609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470E3-8764-4267-A928-3D8001890FA4}" type="datetimeFigureOut">
              <a:rPr lang="ru-RU" smtClean="0"/>
              <a:t>28.04.2025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08C97-67B6-40E5-BEEB-CB7E00211F77}" type="slidenum">
              <a:rPr lang="ru-RU" smtClean="0"/>
              <a:t>‹#›</a:t>
            </a:fld>
            <a:endParaRPr lang="ru-RU"/>
          </a:p>
        </p:txBody>
      </p:sp>
    </p:spTree>
    <p:extLst>
      <p:ext uri="{BB962C8B-B14F-4D97-AF65-F5344CB8AC3E}">
        <p14:creationId xmlns:p14="http://schemas.microsoft.com/office/powerpoint/2010/main" val="438089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a:off x="0" y="0"/>
            <a:ext cx="12192000" cy="7578096"/>
          </a:xfrm>
          <a:prstGeom prst="rect">
            <a:avLst/>
          </a:prstGeom>
        </p:spPr>
      </p:pic>
      <p:sp>
        <p:nvSpPr>
          <p:cNvPr id="5" name="Прямоугольник 4"/>
          <p:cNvSpPr/>
          <p:nvPr/>
        </p:nvSpPr>
        <p:spPr>
          <a:xfrm>
            <a:off x="5184258" y="547228"/>
            <a:ext cx="6680200" cy="830997"/>
          </a:xfrm>
          <a:prstGeom prst="rect">
            <a:avLst/>
          </a:prstGeom>
        </p:spPr>
        <p:txBody>
          <a:bodyPr wrap="square">
            <a:spAutoFit/>
          </a:bodyPr>
          <a:lstStyle/>
          <a:p>
            <a:pPr algn="r"/>
            <a:r>
              <a:rPr lang="ru-RU" sz="2400" b="1" i="1" dirty="0" smtClean="0">
                <a:solidFill>
                  <a:schemeClr val="tx1"/>
                </a:solidFill>
                <a:effectLst>
                  <a:glow rad="139700">
                    <a:schemeClr val="accent2">
                      <a:satMod val="175000"/>
                      <a:alpha val="4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Действие решения о бюджете муниципального округа во времени</a:t>
            </a:r>
            <a:endParaRPr lang="ru-RU" sz="2400" dirty="0">
              <a:effectLst>
                <a:glow rad="139700">
                  <a:schemeClr val="accent2">
                    <a:satMod val="175000"/>
                    <a:alpha val="4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Содержимое 2"/>
          <p:cNvSpPr txBox="1">
            <a:spLocks/>
          </p:cNvSpPr>
          <p:nvPr/>
        </p:nvSpPr>
        <p:spPr>
          <a:xfrm>
            <a:off x="5499100" y="1464948"/>
            <a:ext cx="6473160" cy="468067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360000" algn="l">
              <a:lnSpc>
                <a:spcPct val="100000"/>
              </a:lnSpc>
              <a:spcBef>
                <a:spcPts val="0"/>
              </a:spcBef>
            </a:pPr>
            <a:r>
              <a:rPr lang="ru-RU" sz="2100" i="1" dirty="0" smtClean="0">
                <a:latin typeface="Times New Roman" panose="02020603050405020304" pitchFamily="18" charset="0"/>
                <a:cs typeface="Times New Roman" panose="02020603050405020304" pitchFamily="18" charset="0"/>
              </a:rPr>
              <a:t>1. Решение Думы Ольгинского муниципального округа Приморского края (далее - Дума муниципального округа) о бюджете муниципального округа вступает в силу с 1 января и действует по 31 декабря финансового года, если иное не предусмотрено Бюджетным кодексом Российской Федерации и (или) решением Думы муниципального округа о бюджете муниципального округа.</a:t>
            </a:r>
          </a:p>
          <a:p>
            <a:pPr indent="360000" algn="l">
              <a:lnSpc>
                <a:spcPct val="100000"/>
              </a:lnSpc>
              <a:spcBef>
                <a:spcPts val="0"/>
              </a:spcBef>
            </a:pPr>
            <a:endParaRPr lang="ru-RU" sz="2100" i="1" dirty="0" smtClean="0">
              <a:latin typeface="Times New Roman" panose="02020603050405020304" pitchFamily="18" charset="0"/>
              <a:cs typeface="Times New Roman" panose="02020603050405020304" pitchFamily="18" charset="0"/>
            </a:endParaRPr>
          </a:p>
          <a:p>
            <a:pPr indent="360000" algn="l">
              <a:lnSpc>
                <a:spcPct val="100000"/>
              </a:lnSpc>
              <a:spcBef>
                <a:spcPts val="0"/>
              </a:spcBef>
            </a:pPr>
            <a:r>
              <a:rPr lang="ru-RU" sz="2100" i="1" dirty="0" smtClean="0">
                <a:latin typeface="Times New Roman" panose="02020603050405020304" pitchFamily="18" charset="0"/>
                <a:cs typeface="Times New Roman" panose="02020603050405020304" pitchFamily="18" charset="0"/>
              </a:rPr>
              <a:t>2. Решение Думы муниципального округа о бюджете муниципального округа подлежит официальному опубликованию не позднее десяти дней после его подписания в установленном порядке.</a:t>
            </a:r>
            <a:endParaRPr lang="ru-RU" sz="2100" i="1" dirty="0">
              <a:latin typeface="Times New Roman" pitchFamily="18" charset="0"/>
              <a:cs typeface="Times New Roman" pitchFamily="18" charset="0"/>
            </a:endParaRPr>
          </a:p>
        </p:txBody>
      </p:sp>
    </p:spTree>
    <p:extLst>
      <p:ext uri="{BB962C8B-B14F-4D97-AF65-F5344CB8AC3E}">
        <p14:creationId xmlns:p14="http://schemas.microsoft.com/office/powerpoint/2010/main" val="9771743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flipH="1">
            <a:off x="0" y="0"/>
            <a:ext cx="12192000" cy="7578096"/>
          </a:xfrm>
          <a:prstGeom prst="rect">
            <a:avLst/>
          </a:prstGeom>
        </p:spPr>
      </p:pic>
      <p:sp>
        <p:nvSpPr>
          <p:cNvPr id="3" name="Заголовок 1"/>
          <p:cNvSpPr txBox="1">
            <a:spLocks/>
          </p:cNvSpPr>
          <p:nvPr/>
        </p:nvSpPr>
        <p:spPr>
          <a:xfrm>
            <a:off x="0" y="204088"/>
            <a:ext cx="6604000" cy="72009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14350" indent="-514350" algn="l"/>
            <a:r>
              <a:rPr lang="ru-RU" sz="2400" b="1" i="1" dirty="0" smtClean="0">
                <a:effectLst>
                  <a:glow rad="101600">
                    <a:schemeClr val="accent4">
                      <a:satMod val="175000"/>
                      <a:alpha val="4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Бюджетный процесс в муниципальном </a:t>
            </a:r>
            <a:br>
              <a:rPr lang="ru-RU" sz="2400" b="1" i="1" dirty="0" smtClean="0">
                <a:effectLst>
                  <a:glow rad="101600">
                    <a:schemeClr val="accent4">
                      <a:satMod val="175000"/>
                      <a:alpha val="4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b="1" i="1" dirty="0" smtClean="0">
                <a:effectLst>
                  <a:glow rad="101600">
                    <a:schemeClr val="accent4">
                      <a:satMod val="175000"/>
                      <a:alpha val="40000"/>
                    </a:scheme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округе включает в себя следующие этапы</a:t>
            </a:r>
            <a:endParaRPr lang="ru-RU" sz="2400" b="1" i="1" dirty="0">
              <a:effectLst>
                <a:glow rad="101600">
                  <a:schemeClr val="accent4">
                    <a:satMod val="175000"/>
                    <a:alpha val="40000"/>
                  </a:schemeClr>
                </a:glow>
                <a:outerShdw blurRad="38100" dist="38100" dir="2700000" algn="tl">
                  <a:srgbClr val="000000">
                    <a:alpha val="43137"/>
                  </a:srgbClr>
                </a:outerShdw>
              </a:effectLst>
              <a:latin typeface="Times New Roman" pitchFamily="18" charset="0"/>
              <a:cs typeface="Times New Roman" pitchFamily="18" charset="0"/>
            </a:endParaRPr>
          </a:p>
        </p:txBody>
      </p:sp>
      <p:sp>
        <p:nvSpPr>
          <p:cNvPr id="5" name="Содержимое 2"/>
          <p:cNvSpPr txBox="1">
            <a:spLocks/>
          </p:cNvSpPr>
          <p:nvPr/>
        </p:nvSpPr>
        <p:spPr>
          <a:xfrm>
            <a:off x="0" y="1128272"/>
            <a:ext cx="7687340" cy="51816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ru-RU" sz="1800" i="1" dirty="0" smtClean="0">
                <a:latin typeface="Times New Roman" panose="02020603050405020304" pitchFamily="18" charset="0"/>
                <a:cs typeface="Times New Roman" panose="02020603050405020304" pitchFamily="18" charset="0"/>
              </a:rPr>
              <a:t>1) </a:t>
            </a:r>
            <a:r>
              <a:rPr lang="ru-RU" sz="1800" i="1" dirty="0" smtClean="0">
                <a:effectLst>
                  <a:glow rad="139700">
                    <a:schemeClr val="accent4">
                      <a:satMod val="175000"/>
                      <a:alpha val="40000"/>
                    </a:schemeClr>
                  </a:glow>
                </a:effectLst>
                <a:latin typeface="Times New Roman" panose="02020603050405020304" pitchFamily="18" charset="0"/>
                <a:cs typeface="Times New Roman" panose="02020603050405020304" pitchFamily="18" charset="0"/>
              </a:rPr>
              <a:t>первый этап </a:t>
            </a:r>
            <a:r>
              <a:rPr lang="ru-RU" sz="1800" i="1" dirty="0" smtClean="0">
                <a:latin typeface="Times New Roman" panose="02020603050405020304" pitchFamily="18" charset="0"/>
                <a:cs typeface="Times New Roman" panose="02020603050405020304" pitchFamily="18" charset="0"/>
              </a:rPr>
              <a:t>– прогнозирование социально-экономического развития и определение основных направлений бюджетно-финансовой политики, на очередной финансовый год и плановый период (май-август текущего года); </a:t>
            </a:r>
          </a:p>
          <a:p>
            <a:pPr algn="l"/>
            <a:r>
              <a:rPr lang="ru-RU" sz="1800" i="1" dirty="0" smtClean="0">
                <a:latin typeface="Times New Roman" panose="02020603050405020304" pitchFamily="18" charset="0"/>
                <a:cs typeface="Times New Roman" panose="02020603050405020304" pitchFamily="18" charset="0"/>
              </a:rPr>
              <a:t>2) </a:t>
            </a:r>
            <a:r>
              <a:rPr lang="ru-RU" sz="1800" i="1" dirty="0" smtClean="0">
                <a:effectLst>
                  <a:glow rad="139700">
                    <a:schemeClr val="accent4">
                      <a:satMod val="175000"/>
                      <a:alpha val="40000"/>
                    </a:schemeClr>
                  </a:glow>
                </a:effectLst>
                <a:latin typeface="Times New Roman" panose="02020603050405020304" pitchFamily="18" charset="0"/>
                <a:cs typeface="Times New Roman" panose="02020603050405020304" pitchFamily="18" charset="0"/>
              </a:rPr>
              <a:t>второй этап </a:t>
            </a:r>
            <a:r>
              <a:rPr lang="ru-RU" sz="1800" i="1" dirty="0" smtClean="0">
                <a:latin typeface="Times New Roman" panose="02020603050405020304" pitchFamily="18" charset="0"/>
                <a:cs typeface="Times New Roman" panose="02020603050405020304" pitchFamily="18" charset="0"/>
              </a:rPr>
              <a:t>– формирование проекта бюджета муниципального округа на очередной финансовый год и плановый период, документов и материалов, предоставляемых одновременно с проектом бюджета муниципального округа в соответствии с требованиями Бюджетного кодекса Российской Федерации и настоящего Положения, включая проведение публичных слушаний по проекту бюджета муниципального округа на очередной финансовый год и плановый период и внесение в Думу муниципального округа проекта решения о бюджете муниципального округа на очередной финансовый год и плановый период (август - ноябрь текущего года);</a:t>
            </a:r>
          </a:p>
          <a:p>
            <a:pPr algn="l"/>
            <a:r>
              <a:rPr lang="ru-RU" sz="1800" i="1" dirty="0" smtClean="0">
                <a:latin typeface="Times New Roman" panose="02020603050405020304" pitchFamily="18" charset="0"/>
                <a:cs typeface="Times New Roman" panose="02020603050405020304" pitchFamily="18" charset="0"/>
              </a:rPr>
              <a:t>3) </a:t>
            </a:r>
            <a:r>
              <a:rPr lang="ru-RU" sz="1800" i="1" dirty="0" smtClean="0">
                <a:effectLst>
                  <a:glow rad="139700">
                    <a:schemeClr val="accent4">
                      <a:satMod val="175000"/>
                      <a:alpha val="40000"/>
                    </a:schemeClr>
                  </a:glow>
                </a:effectLst>
                <a:latin typeface="Times New Roman" panose="02020603050405020304" pitchFamily="18" charset="0"/>
                <a:cs typeface="Times New Roman" panose="02020603050405020304" pitchFamily="18" charset="0"/>
              </a:rPr>
              <a:t>третий этап </a:t>
            </a:r>
            <a:r>
              <a:rPr lang="ru-RU" sz="1800" i="1" dirty="0" smtClean="0">
                <a:latin typeface="Times New Roman" panose="02020603050405020304" pitchFamily="18" charset="0"/>
                <a:cs typeface="Times New Roman" panose="02020603050405020304" pitchFamily="18" charset="0"/>
              </a:rPr>
              <a:t>-  рассмотрение и утверждение проекта решения о бюджете муниципального округа на очередной финансовый год и плановый период (ноябрь-декабрь текущего года);</a:t>
            </a:r>
          </a:p>
          <a:p>
            <a:pPr algn="l"/>
            <a:r>
              <a:rPr lang="ru-RU" sz="1800" i="1" dirty="0" smtClean="0">
                <a:latin typeface="Times New Roman" panose="02020603050405020304" pitchFamily="18" charset="0"/>
                <a:cs typeface="Times New Roman" panose="02020603050405020304" pitchFamily="18" charset="0"/>
              </a:rPr>
              <a:t>4) </a:t>
            </a:r>
            <a:r>
              <a:rPr lang="ru-RU" sz="1800" i="1" dirty="0" smtClean="0">
                <a:effectLst>
                  <a:glow rad="139700">
                    <a:schemeClr val="accent4">
                      <a:satMod val="175000"/>
                      <a:alpha val="40000"/>
                    </a:schemeClr>
                  </a:glow>
                </a:effectLst>
                <a:latin typeface="Times New Roman" panose="02020603050405020304" pitchFamily="18" charset="0"/>
                <a:cs typeface="Times New Roman" panose="02020603050405020304" pitchFamily="18" charset="0"/>
              </a:rPr>
              <a:t>четвертый этап </a:t>
            </a:r>
            <a:r>
              <a:rPr lang="ru-RU" sz="1800" i="1" dirty="0" smtClean="0">
                <a:latin typeface="Times New Roman" panose="02020603050405020304" pitchFamily="18" charset="0"/>
                <a:cs typeface="Times New Roman" panose="02020603050405020304" pitchFamily="18" charset="0"/>
              </a:rPr>
              <a:t>– исполнение бюджета муниципального округа (январь-декабрь очередного финансового года);</a:t>
            </a:r>
          </a:p>
          <a:p>
            <a:r>
              <a:rPr lang="ru-RU" sz="2100" dirty="0" smtClean="0">
                <a:latin typeface="Times New Roman" panose="02020603050405020304" pitchFamily="18" charset="0"/>
                <a:cs typeface="Times New Roman" panose="02020603050405020304" pitchFamily="18" charset="0"/>
              </a:rPr>
              <a:t/>
            </a:r>
            <a:br>
              <a:rPr lang="ru-RU" sz="2100" dirty="0" smtClean="0">
                <a:latin typeface="Times New Roman" panose="02020603050405020304" pitchFamily="18" charset="0"/>
                <a:cs typeface="Times New Roman" panose="02020603050405020304" pitchFamily="18" charset="0"/>
              </a:rPr>
            </a:br>
            <a:r>
              <a:rPr lang="ru-RU" sz="2100" dirty="0" smtClean="0">
                <a:latin typeface="Times New Roman" panose="02020603050405020304" pitchFamily="18" charset="0"/>
                <a:cs typeface="Times New Roman" panose="02020603050405020304" pitchFamily="18" charset="0"/>
              </a:rPr>
              <a:t/>
            </a:r>
            <a:br>
              <a:rPr lang="ru-RU" sz="2100" dirty="0" smtClean="0">
                <a:latin typeface="Times New Roman" panose="02020603050405020304" pitchFamily="18" charset="0"/>
                <a:cs typeface="Times New Roman" panose="02020603050405020304" pitchFamily="18" charset="0"/>
              </a:rPr>
            </a:br>
            <a:endParaRPr lang="ru-RU" sz="2100" dirty="0">
              <a:latin typeface="Times New Roman" pitchFamily="18" charset="0"/>
              <a:cs typeface="Times New Roman" pitchFamily="18" charset="0"/>
            </a:endParaRPr>
          </a:p>
        </p:txBody>
      </p:sp>
    </p:spTree>
    <p:extLst>
      <p:ext uri="{BB962C8B-B14F-4D97-AF65-F5344CB8AC3E}">
        <p14:creationId xmlns:p14="http://schemas.microsoft.com/office/powerpoint/2010/main" val="369061244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a:off x="0" y="0"/>
            <a:ext cx="12192000" cy="7578096"/>
          </a:xfrm>
          <a:prstGeom prst="rect">
            <a:avLst/>
          </a:prstGeom>
        </p:spPr>
      </p:pic>
      <p:sp>
        <p:nvSpPr>
          <p:cNvPr id="2" name="Прямоугольник 1"/>
          <p:cNvSpPr/>
          <p:nvPr/>
        </p:nvSpPr>
        <p:spPr>
          <a:xfrm>
            <a:off x="5172892" y="394692"/>
            <a:ext cx="7019108" cy="6463308"/>
          </a:xfrm>
          <a:prstGeom prst="rect">
            <a:avLst/>
          </a:prstGeom>
        </p:spPr>
        <p:txBody>
          <a:bodyPr wrap="square">
            <a:spAutoFit/>
          </a:bodyPr>
          <a:lstStyle/>
          <a:p>
            <a:pPr indent="360000"/>
            <a:r>
              <a:rPr lang="ru-RU" i="1" dirty="0" smtClean="0">
                <a:latin typeface="Times New Roman" panose="02020603050405020304" pitchFamily="18" charset="0"/>
                <a:cs typeface="Times New Roman" panose="02020603050405020304" pitchFamily="18" charset="0"/>
              </a:rPr>
              <a:t>5) </a:t>
            </a:r>
            <a:r>
              <a:rPr lang="ru-RU" i="1" dirty="0" smtClean="0">
                <a:effectLst>
                  <a:glow rad="139700">
                    <a:schemeClr val="accent4">
                      <a:satMod val="175000"/>
                      <a:alpha val="40000"/>
                    </a:schemeClr>
                  </a:glow>
                </a:effectLst>
                <a:latin typeface="Times New Roman" panose="02020603050405020304" pitchFamily="18" charset="0"/>
                <a:cs typeface="Times New Roman" panose="02020603050405020304" pitchFamily="18" charset="0"/>
              </a:rPr>
              <a:t>пятый этап </a:t>
            </a:r>
            <a:r>
              <a:rPr lang="ru-RU" i="1" dirty="0" smtClean="0">
                <a:latin typeface="Times New Roman" panose="02020603050405020304" pitchFamily="18" charset="0"/>
                <a:cs typeface="Times New Roman" panose="02020603050405020304" pitchFamily="18" charset="0"/>
              </a:rPr>
              <a:t>– завершение операций по исполнению бюджета муниципального округа, составление и предоставление отчета об исполнении бюджета муниципального округа за отчетный финансовый год для проведения внешней проверки отчета Контрольно-счетным органом муниципального округа для подготовки заключения, не позднее 1 апреля текущего года. Подготовка заключения на годовой отчет об исполнении бюджета муниципального округа проводится в срок, не превышающий 1 месяц.</a:t>
            </a:r>
          </a:p>
          <a:p>
            <a:pPr indent="360000"/>
            <a:r>
              <a:rPr lang="ru-RU" i="1" dirty="0" smtClean="0">
                <a:latin typeface="Times New Roman" panose="02020603050405020304" pitchFamily="18" charset="0"/>
                <a:cs typeface="Times New Roman" panose="02020603050405020304" pitchFamily="18" charset="0"/>
              </a:rPr>
              <a:t>6) </a:t>
            </a:r>
            <a:r>
              <a:rPr lang="ru-RU" i="1" dirty="0" smtClean="0">
                <a:effectLst>
                  <a:glow rad="139700">
                    <a:schemeClr val="accent4">
                      <a:satMod val="175000"/>
                      <a:alpha val="40000"/>
                    </a:schemeClr>
                  </a:glow>
                </a:effectLst>
                <a:latin typeface="Times New Roman" panose="02020603050405020304" pitchFamily="18" charset="0"/>
                <a:cs typeface="Times New Roman" panose="02020603050405020304" pitchFamily="18" charset="0"/>
              </a:rPr>
              <a:t>шестой этап </a:t>
            </a:r>
            <a:r>
              <a:rPr lang="ru-RU" i="1" dirty="0" smtClean="0">
                <a:latin typeface="Times New Roman" panose="02020603050405020304" pitchFamily="18" charset="0"/>
                <a:cs typeface="Times New Roman" panose="02020603050405020304" pitchFamily="18" charset="0"/>
              </a:rPr>
              <a:t>– подготовка и представление Контрольно-счетным органом Ольгинского муниципального округа заключения на отчет об исполнении бюджета муниципального округа за отчетный финансовый год, срок - до 01 мая года, следующего за отчетным;</a:t>
            </a:r>
          </a:p>
          <a:p>
            <a:pPr indent="360000"/>
            <a:r>
              <a:rPr lang="ru-RU" i="1" dirty="0" smtClean="0">
                <a:latin typeface="Times New Roman" panose="02020603050405020304" pitchFamily="18" charset="0"/>
                <a:cs typeface="Times New Roman" panose="02020603050405020304" pitchFamily="18" charset="0"/>
              </a:rPr>
              <a:t>7) </a:t>
            </a:r>
            <a:r>
              <a:rPr lang="ru-RU" i="1" dirty="0" smtClean="0">
                <a:effectLst>
                  <a:glow rad="139700">
                    <a:schemeClr val="accent4">
                      <a:satMod val="175000"/>
                      <a:alpha val="40000"/>
                    </a:schemeClr>
                  </a:glow>
                </a:effectLst>
                <a:latin typeface="Times New Roman" panose="02020603050405020304" pitchFamily="18" charset="0"/>
                <a:cs typeface="Times New Roman" panose="02020603050405020304" pitchFamily="18" charset="0"/>
              </a:rPr>
              <a:t>седьмой этап </a:t>
            </a:r>
            <a:r>
              <a:rPr lang="ru-RU" i="1" dirty="0" smtClean="0">
                <a:latin typeface="Times New Roman" panose="02020603050405020304" pitchFamily="18" charset="0"/>
                <a:cs typeface="Times New Roman" panose="02020603050405020304" pitchFamily="18" charset="0"/>
              </a:rPr>
              <a:t>– проведение публичных слушаний по отчету об исполнении бюджета муниципального округа за отчетный финансовый год и представление проекта решения Думы муниципального округа об исполнении бюджета муниципального округа за отчетный финансовый год на рассмотрение и утверждение Думы муниципального округа, срок - не позднее 1 мая года, следующего за отчетным годом;</a:t>
            </a:r>
          </a:p>
          <a:p>
            <a:pPr indent="360000"/>
            <a:r>
              <a:rPr lang="ru-RU" i="1" dirty="0" smtClean="0">
                <a:latin typeface="Times New Roman" panose="02020603050405020304" pitchFamily="18" charset="0"/>
                <a:cs typeface="Times New Roman" panose="02020603050405020304" pitchFamily="18" charset="0"/>
              </a:rPr>
              <a:t>8) </a:t>
            </a:r>
            <a:r>
              <a:rPr lang="ru-RU" i="1" dirty="0" smtClean="0">
                <a:effectLst>
                  <a:glow rad="139700">
                    <a:schemeClr val="accent4">
                      <a:satMod val="175000"/>
                      <a:alpha val="40000"/>
                    </a:schemeClr>
                  </a:glow>
                </a:effectLst>
                <a:latin typeface="Times New Roman" panose="02020603050405020304" pitchFamily="18" charset="0"/>
                <a:cs typeface="Times New Roman" panose="02020603050405020304" pitchFamily="18" charset="0"/>
              </a:rPr>
              <a:t>восьмой этап </a:t>
            </a:r>
            <a:r>
              <a:rPr lang="ru-RU" i="1" dirty="0" smtClean="0">
                <a:latin typeface="Times New Roman" panose="02020603050405020304" pitchFamily="18" charset="0"/>
                <a:cs typeface="Times New Roman" panose="02020603050405020304" pitchFamily="18" charset="0"/>
              </a:rPr>
              <a:t>– рассмотрение и утверждение отчета об исполнении бюджета муниципального округа Думой муниципального округа, срок - не позднее 30 мая года, следующего за отчетным годом.</a:t>
            </a:r>
          </a:p>
        </p:txBody>
      </p:sp>
    </p:spTree>
    <p:extLst>
      <p:ext uri="{BB962C8B-B14F-4D97-AF65-F5344CB8AC3E}">
        <p14:creationId xmlns:p14="http://schemas.microsoft.com/office/powerpoint/2010/main" val="1396595582"/>
      </p:ext>
    </p:extLst>
  </p:cSld>
  <p:clrMapOvr>
    <a:masterClrMapping/>
  </p:clrMapOvr>
  <mc:AlternateContent xmlns:mc="http://schemas.openxmlformats.org/markup-compatibility/2006">
    <mc:Choice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flipH="1">
            <a:off x="0" y="0"/>
            <a:ext cx="12192000" cy="7578096"/>
          </a:xfrm>
          <a:prstGeom prst="rect">
            <a:avLst/>
          </a:prstGeom>
        </p:spPr>
      </p:pic>
      <p:sp>
        <p:nvSpPr>
          <p:cNvPr id="3" name="Заголовок 1"/>
          <p:cNvSpPr txBox="1">
            <a:spLocks/>
          </p:cNvSpPr>
          <p:nvPr/>
        </p:nvSpPr>
        <p:spPr>
          <a:xfrm>
            <a:off x="165100" y="762000"/>
            <a:ext cx="6477000" cy="5334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2200" b="1" i="1" dirty="0" smtClean="0">
                <a:effectLst>
                  <a:glow rad="101600">
                    <a:schemeClr val="accent3">
                      <a:lumMod val="60000"/>
                      <a:lumOff val="40000"/>
                      <a:alpha val="60000"/>
                    </a:schemeClr>
                  </a:glow>
                </a:effectLst>
                <a:latin typeface="Times New Roman" panose="02020603050405020304" pitchFamily="18" charset="0"/>
                <a:cs typeface="Times New Roman" panose="02020603050405020304" pitchFamily="18" charset="0"/>
              </a:rPr>
              <a:t>Бюджетный учет и отчетность об исполнении</a:t>
            </a:r>
            <a:br>
              <a:rPr lang="ru-RU" sz="2200" b="1" i="1" dirty="0" smtClean="0">
                <a:effectLst>
                  <a:glow rad="101600">
                    <a:schemeClr val="accent3">
                      <a:lumMod val="60000"/>
                      <a:lumOff val="40000"/>
                      <a:alpha val="60000"/>
                    </a:schemeClr>
                  </a:glow>
                </a:effectLst>
                <a:latin typeface="Times New Roman" panose="02020603050405020304" pitchFamily="18" charset="0"/>
                <a:cs typeface="Times New Roman" panose="02020603050405020304" pitchFamily="18" charset="0"/>
              </a:rPr>
            </a:br>
            <a:r>
              <a:rPr lang="ru-RU" sz="2200" b="1" i="1" dirty="0" smtClean="0">
                <a:effectLst>
                  <a:glow rad="101600">
                    <a:schemeClr val="accent3">
                      <a:lumMod val="60000"/>
                      <a:lumOff val="40000"/>
                      <a:alpha val="60000"/>
                    </a:schemeClr>
                  </a:glow>
                </a:effectLst>
                <a:latin typeface="Times New Roman" panose="02020603050405020304" pitchFamily="18" charset="0"/>
                <a:cs typeface="Times New Roman" panose="02020603050405020304" pitchFamily="18" charset="0"/>
              </a:rPr>
              <a:t> бюджета муниципального округа</a:t>
            </a:r>
            <a:endParaRPr lang="ru-RU" sz="2200" i="1" dirty="0">
              <a:effectLst>
                <a:glow rad="101600">
                  <a:schemeClr val="accent3">
                    <a:lumMod val="60000"/>
                    <a:lumOff val="40000"/>
                    <a:alpha val="60000"/>
                  </a:schemeClr>
                </a:glow>
              </a:effectLst>
              <a:latin typeface="Times New Roman" panose="02020603050405020304" pitchFamily="18" charset="0"/>
              <a:cs typeface="Times New Roman" panose="02020603050405020304" pitchFamily="18" charset="0"/>
            </a:endParaRPr>
          </a:p>
        </p:txBody>
      </p:sp>
      <p:sp>
        <p:nvSpPr>
          <p:cNvPr id="5" name="Содержимое 2"/>
          <p:cNvSpPr txBox="1">
            <a:spLocks/>
          </p:cNvSpPr>
          <p:nvPr/>
        </p:nvSpPr>
        <p:spPr>
          <a:xfrm>
            <a:off x="165100" y="1457647"/>
            <a:ext cx="7137400" cy="46628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1. Единая методология и стандарты бюджетного учета и бюджетной отчетности устанавливаются Министерством финансов Российской Федерации в соответствии с положениями, установленными Бюджетным кодексом Российской Федерации.</a:t>
            </a:r>
          </a:p>
          <a:p>
            <a:pPr indent="360000" algn="l">
              <a:lnSpc>
                <a:spcPct val="100000"/>
              </a:lnSpc>
              <a:spcBef>
                <a:spcPts val="0"/>
              </a:spcBef>
            </a:pPr>
            <a:endParaRPr lang="ru-RU" sz="1800" i="1" dirty="0" smtClean="0">
              <a:latin typeface="Times New Roman" panose="02020603050405020304" pitchFamily="18" charset="0"/>
              <a:cs typeface="Times New Roman" panose="02020603050405020304" pitchFamily="18" charset="0"/>
            </a:endParaRPr>
          </a:p>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2. Бюджетный учет в муниципальном округе осуществляется в соответствии с бюджетным законодательством Российской Федерации.</a:t>
            </a:r>
          </a:p>
          <a:p>
            <a:pPr indent="360000" algn="l">
              <a:lnSpc>
                <a:spcPct val="100000"/>
              </a:lnSpc>
              <a:spcBef>
                <a:spcPts val="0"/>
              </a:spcBef>
            </a:pPr>
            <a:endParaRPr lang="ru-RU" sz="1800" i="1" dirty="0" smtClean="0">
              <a:latin typeface="Times New Roman" panose="02020603050405020304" pitchFamily="18" charset="0"/>
              <a:cs typeface="Times New Roman" panose="02020603050405020304" pitchFamily="18" charset="0"/>
            </a:endParaRPr>
          </a:p>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3. Главными распорядителями бюджетных средств могут применяться ведомственные (внутренние) акты, обеспечивающие детализацию финансовой информации с соблюдением единой методологии и стандартов бюджетного учета и бюджетной отчетности.</a:t>
            </a:r>
          </a:p>
        </p:txBody>
      </p:sp>
    </p:spTree>
    <p:extLst>
      <p:ext uri="{BB962C8B-B14F-4D97-AF65-F5344CB8AC3E}">
        <p14:creationId xmlns:p14="http://schemas.microsoft.com/office/powerpoint/2010/main" val="2933538301"/>
      </p:ext>
    </p:extLst>
  </p:cSld>
  <p:clrMapOvr>
    <a:masterClrMapping/>
  </p:clrMapOvr>
  <mc:AlternateContent xmlns:mc="http://schemas.openxmlformats.org/markup-compatibility/2006">
    <mc:Choice xmlns:p14="http://schemas.microsoft.com/office/powerpoint/2010/main" Requires="p14">
      <p:transition spd="slow" p14:dur="1600">
        <p14:prism dir="d" isContent="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a:off x="0" y="0"/>
            <a:ext cx="12192000" cy="7578096"/>
          </a:xfrm>
          <a:prstGeom prst="rect">
            <a:avLst/>
          </a:prstGeom>
        </p:spPr>
      </p:pic>
      <p:sp>
        <p:nvSpPr>
          <p:cNvPr id="3" name="Прямоугольник 2"/>
          <p:cNvSpPr/>
          <p:nvPr/>
        </p:nvSpPr>
        <p:spPr>
          <a:xfrm>
            <a:off x="4957430" y="184593"/>
            <a:ext cx="7150100" cy="6124754"/>
          </a:xfrm>
          <a:prstGeom prst="rect">
            <a:avLst/>
          </a:prstGeom>
          <a:effectLst>
            <a:glow rad="101600">
              <a:schemeClr val="accent4">
                <a:satMod val="175000"/>
                <a:alpha val="40000"/>
              </a:schemeClr>
            </a:glow>
          </a:effectLst>
        </p:spPr>
        <p:txBody>
          <a:bodyPr wrap="square">
            <a:spAutoFit/>
          </a:bodyPr>
          <a:lstStyle/>
          <a:p>
            <a:pPr algn="ctr"/>
            <a:r>
              <a:rPr lang="ru-RU" sz="2200" b="1" i="1" dirty="0" smtClean="0">
                <a:effectLst>
                  <a:glow rad="101600">
                    <a:srgbClr val="FF5050">
                      <a:alpha val="60000"/>
                    </a:srgbClr>
                  </a:glow>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Составление бюджетной отчетности муниципального округа</a:t>
            </a:r>
          </a:p>
          <a:p>
            <a:r>
              <a:rPr lang="ru-RU" sz="21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endParaRPr lang="ru-RU" sz="21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indent="360000">
              <a:buAutoNum type="arabicPeriod"/>
            </a:pPr>
            <a:r>
              <a:rPr lang="ru-RU" i="1" dirty="0" smtClean="0">
                <a:latin typeface="Times New Roman" panose="02020603050405020304" pitchFamily="18" charset="0"/>
                <a:cs typeface="Times New Roman" panose="02020603050405020304" pitchFamily="18" charset="0"/>
              </a:rPr>
              <a:t>Финансовый орган администрации муниципального округа составляет сводную бюджетную отчетность на основании представленной сводной бюджетной отчетности главных распорядителей бюджетных средств, главных администраторов доходов местного бюджета, главных администраторов источников финансирования дефицита местного бюджета.</a:t>
            </a:r>
          </a:p>
          <a:p>
            <a:pPr indent="360000"/>
            <a:endParaRPr lang="ru-RU" i="1" dirty="0" smtClean="0">
              <a:latin typeface="Times New Roman" panose="02020603050405020304" pitchFamily="18" charset="0"/>
              <a:cs typeface="Times New Roman" panose="02020603050405020304" pitchFamily="18" charset="0"/>
            </a:endParaRPr>
          </a:p>
          <a:p>
            <a:pPr indent="360000"/>
            <a:r>
              <a:rPr lang="ru-RU" i="1" dirty="0" smtClean="0">
                <a:latin typeface="Times New Roman" panose="02020603050405020304" pitchFamily="18" charset="0"/>
                <a:cs typeface="Times New Roman" panose="02020603050405020304" pitchFamily="18" charset="0"/>
              </a:rPr>
              <a:t>Финансовый орган администрации муниципального округа представляет сводную бюджетную отчетность в министерство финансов Приморского края в установленные им сроки.</a:t>
            </a:r>
          </a:p>
          <a:p>
            <a:pPr indent="360000"/>
            <a:endParaRPr lang="ru-RU" i="1" dirty="0" smtClean="0">
              <a:latin typeface="Times New Roman" panose="02020603050405020304" pitchFamily="18" charset="0"/>
              <a:cs typeface="Times New Roman" panose="02020603050405020304" pitchFamily="18" charset="0"/>
            </a:endParaRPr>
          </a:p>
          <a:p>
            <a:pPr indent="360000"/>
            <a:r>
              <a:rPr lang="ru-RU" i="1" dirty="0" smtClean="0">
                <a:latin typeface="Times New Roman" panose="02020603050405020304" pitchFamily="18" charset="0"/>
                <a:cs typeface="Times New Roman" panose="02020603050405020304" pitchFamily="18" charset="0"/>
              </a:rPr>
              <a:t> 2. Отчет об исполнении бюджета муниципального округа за первый квартал, полугодие и девять месяцев текущего финансового года утверждается администрацией муниципального округа и направляется в Думу муниципального округа и в Контрольно-счетный орган муниципального округа в срок до 30 числа месяца, следующего за отчетным кварталом</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743860"/>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flipH="1">
            <a:off x="0" y="-720096"/>
            <a:ext cx="12192000" cy="7578096"/>
          </a:xfrm>
          <a:prstGeom prst="rect">
            <a:avLst/>
          </a:prstGeom>
        </p:spPr>
      </p:pic>
      <p:sp>
        <p:nvSpPr>
          <p:cNvPr id="5" name="Содержимое 2"/>
          <p:cNvSpPr txBox="1">
            <a:spLocks/>
          </p:cNvSpPr>
          <p:nvPr/>
        </p:nvSpPr>
        <p:spPr>
          <a:xfrm>
            <a:off x="120106" y="470262"/>
            <a:ext cx="7137400" cy="4846684"/>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3. Контрольно-счетный орган муниципального округа в течение 10 календарных дней с момента поступления отчета об исполнении бюджета муниципального округа готовит информацию о ходе исполнения бюджета муниципального округа и представляет ее в Думу муниципального округа.</a:t>
            </a:r>
          </a:p>
          <a:p>
            <a:pPr indent="360000" algn="l">
              <a:lnSpc>
                <a:spcPct val="100000"/>
              </a:lnSpc>
              <a:spcBef>
                <a:spcPts val="0"/>
              </a:spcBef>
            </a:pPr>
            <a:endParaRPr lang="ru-RU" sz="1800" i="1" dirty="0" smtClean="0">
              <a:latin typeface="Times New Roman" panose="02020603050405020304" pitchFamily="18" charset="0"/>
              <a:cs typeface="Times New Roman" panose="02020603050405020304" pitchFamily="18" charset="0"/>
            </a:endParaRPr>
          </a:p>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4. Годовой отчет об исполнении бюджета муниципального округа подлежит утверждению решением Думы муниципального округа.</a:t>
            </a:r>
          </a:p>
          <a:p>
            <a:pPr indent="360000" algn="l">
              <a:lnSpc>
                <a:spcPct val="100000"/>
              </a:lnSpc>
              <a:spcBef>
                <a:spcPts val="0"/>
              </a:spcBef>
            </a:pPr>
            <a:endParaRPr lang="ru-RU" sz="1800" i="1" dirty="0" smtClean="0">
              <a:latin typeface="Times New Roman" panose="02020603050405020304" pitchFamily="18" charset="0"/>
              <a:cs typeface="Times New Roman" panose="02020603050405020304" pitchFamily="18" charset="0"/>
            </a:endParaRPr>
          </a:p>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Проект решения об утверждении годового отчета об исполнении бюджета муниципального округа выносится на публичные слушания и подлежит официальному опубликованию и обнародованию на сайте органов местного самоуправления Ольгинского муниципального округа.</a:t>
            </a:r>
          </a:p>
          <a:p>
            <a:pPr indent="360000" algn="l">
              <a:lnSpc>
                <a:spcPct val="100000"/>
              </a:lnSpc>
              <a:spcBef>
                <a:spcPts val="0"/>
              </a:spcBef>
            </a:pPr>
            <a:endParaRPr lang="ru-RU" sz="1800" i="1" dirty="0" smtClean="0">
              <a:latin typeface="Times New Roman" panose="02020603050405020304" pitchFamily="18" charset="0"/>
              <a:cs typeface="Times New Roman" panose="02020603050405020304" pitchFamily="18" charset="0"/>
            </a:endParaRPr>
          </a:p>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Годовой отчет об исполнении бюджета муниципального округа, ежеквартальные сведения о ходе исполнения бюджета муниципального округа подлежат официальному опубликованию.</a:t>
            </a:r>
            <a:endParaRPr lang="ru-RU" sz="1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402971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a:off x="12700" y="0"/>
            <a:ext cx="12192000" cy="7578096"/>
          </a:xfrm>
          <a:prstGeom prst="rect">
            <a:avLst/>
          </a:prstGeom>
        </p:spPr>
      </p:pic>
      <p:sp>
        <p:nvSpPr>
          <p:cNvPr id="3" name="Прямоугольник 2"/>
          <p:cNvSpPr/>
          <p:nvPr/>
        </p:nvSpPr>
        <p:spPr>
          <a:xfrm>
            <a:off x="5245100" y="1485900"/>
            <a:ext cx="6743700" cy="3754874"/>
          </a:xfrm>
          <a:prstGeom prst="rect">
            <a:avLst/>
          </a:prstGeom>
        </p:spPr>
        <p:txBody>
          <a:bodyPr wrap="square">
            <a:spAutoFit/>
          </a:bodyPr>
          <a:lstStyle/>
          <a:p>
            <a:pPr algn="just">
              <a:spcAft>
                <a:spcPts val="0"/>
              </a:spcAft>
            </a:pPr>
            <a:r>
              <a:rPr lang="ru-RU" sz="2200" dirty="0" smtClean="0">
                <a:latin typeface="Times New Roman" panose="02020603050405020304" pitchFamily="18" charset="0"/>
                <a:ea typeface="Calibri" panose="020F0502020204030204" pitchFamily="34" charset="0"/>
                <a:cs typeface="Times New Roman" panose="02020603050405020304" pitchFamily="18" charset="0"/>
              </a:rPr>
              <a:t> </a:t>
            </a:r>
            <a:endParaRPr lang="ru-RU" sz="22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360000">
              <a:spcAft>
                <a:spcPts val="0"/>
              </a:spcAft>
              <a:buAutoNum type="arabicPeriod"/>
            </a:pPr>
            <a:r>
              <a:rPr lang="ru-RU" i="1" dirty="0" smtClean="0">
                <a:latin typeface="Times New Roman" panose="02020603050405020304" pitchFamily="18" charset="0"/>
                <a:ea typeface="Calibri" panose="020F0502020204030204" pitchFamily="34" charset="0"/>
                <a:cs typeface="Times New Roman" panose="02020603050405020304" pitchFamily="18" charset="0"/>
              </a:rPr>
              <a:t>Годовой отчет об исполнении бюджета муниципального округа до его рассмотрения в Думе муниципального округа подлежит внешней проверке, которая включает внешнюю проверку бюджетной отчетности главных администраторов бюджетных средств и подготовку заключения на годовой отчет об исполнении бюджета муниципального округа.</a:t>
            </a:r>
          </a:p>
          <a:p>
            <a:pPr indent="360000">
              <a:spcAft>
                <a:spcPts val="0"/>
              </a:spcAft>
            </a:pPr>
            <a:endParaRPr lang="ru-RU" i="1"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360000">
              <a:spcAft>
                <a:spcPts val="0"/>
              </a:spcAft>
            </a:pPr>
            <a:r>
              <a:rPr lang="ru-RU" i="1" dirty="0" smtClean="0">
                <a:latin typeface="Times New Roman" panose="02020603050405020304" pitchFamily="18" charset="0"/>
                <a:ea typeface="Calibri" panose="020F0502020204030204" pitchFamily="34" charset="0"/>
                <a:cs typeface="Times New Roman" panose="02020603050405020304" pitchFamily="18" charset="0"/>
              </a:rPr>
              <a:t>2. Внешняя проверка годового отчета об исполнении бюджета осуществляется Контрольно-счетным органом муниципального округа в порядке, установленном настоящей статьей с соблюдением требований Бюджетного кодекса Российской Федерации.</a:t>
            </a:r>
          </a:p>
        </p:txBody>
      </p:sp>
      <p:sp>
        <p:nvSpPr>
          <p:cNvPr id="5" name="Прямоугольник 4"/>
          <p:cNvSpPr/>
          <p:nvPr/>
        </p:nvSpPr>
        <p:spPr>
          <a:xfrm>
            <a:off x="5435600" y="483969"/>
            <a:ext cx="6096000" cy="769441"/>
          </a:xfrm>
          <a:prstGeom prst="rect">
            <a:avLst/>
          </a:prstGeom>
        </p:spPr>
        <p:txBody>
          <a:bodyPr>
            <a:spAutoFit/>
          </a:bodyPr>
          <a:lstStyle/>
          <a:p>
            <a:pPr indent="342900" algn="ctr">
              <a:spcAft>
                <a:spcPts val="0"/>
              </a:spcAft>
            </a:pPr>
            <a:r>
              <a:rPr lang="ru-RU" sz="2200" b="1" i="1" dirty="0" smtClean="0">
                <a:effectLst>
                  <a:glow rad="228600">
                    <a:schemeClr val="accent4">
                      <a:satMod val="175000"/>
                      <a:alpha val="40000"/>
                    </a:schemeClr>
                  </a:glow>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Внешняя проверка годового отчета об исполнении бюджета муниципального округа</a:t>
            </a:r>
            <a:endParaRPr lang="ru-RU" sz="2200" b="1" i="1" dirty="0" smtClean="0">
              <a:effectLst>
                <a:glow rad="228600">
                  <a:schemeClr val="accent4">
                    <a:satMod val="175000"/>
                    <a:alpha val="40000"/>
                  </a:schemeClr>
                </a:glow>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744428"/>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flipH="1">
            <a:off x="0" y="0"/>
            <a:ext cx="12192000" cy="7578096"/>
          </a:xfrm>
          <a:prstGeom prst="rect">
            <a:avLst/>
          </a:prstGeom>
        </p:spPr>
      </p:pic>
      <p:sp>
        <p:nvSpPr>
          <p:cNvPr id="5" name="Содержимое 2"/>
          <p:cNvSpPr txBox="1">
            <a:spLocks/>
          </p:cNvSpPr>
          <p:nvPr/>
        </p:nvSpPr>
        <p:spPr>
          <a:xfrm>
            <a:off x="169091" y="1275806"/>
            <a:ext cx="7137400" cy="43815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3. Главные распорядители средств местного бюджета, главные администраторы доходов местного бюджета, главные администраторы источников финансирования дефицита местного бюджета предоставляют сводную годовую бюджетную отчетность в Контрольно-счетный орган муниципального округа для проведения внешней проверки не позднее 1 марта года, следующего за отчетным.</a:t>
            </a:r>
          </a:p>
          <a:p>
            <a:pPr indent="360000" algn="l">
              <a:lnSpc>
                <a:spcPct val="100000"/>
              </a:lnSpc>
              <a:spcBef>
                <a:spcPts val="0"/>
              </a:spcBef>
            </a:pPr>
            <a:endParaRPr lang="ru-RU" sz="1800" i="1" dirty="0" smtClean="0">
              <a:latin typeface="Times New Roman" panose="02020603050405020304" pitchFamily="18" charset="0"/>
              <a:cs typeface="Times New Roman" panose="02020603050405020304" pitchFamily="18" charset="0"/>
            </a:endParaRPr>
          </a:p>
          <a:p>
            <a:pPr indent="360000" algn="l">
              <a:lnSpc>
                <a:spcPct val="100000"/>
              </a:lnSpc>
              <a:spcBef>
                <a:spcPts val="0"/>
              </a:spcBef>
            </a:pPr>
            <a:r>
              <a:rPr lang="ru-RU" sz="1800" i="1" dirty="0" smtClean="0">
                <a:latin typeface="Times New Roman" panose="02020603050405020304" pitchFamily="18" charset="0"/>
                <a:cs typeface="Times New Roman" panose="02020603050405020304" pitchFamily="18" charset="0"/>
              </a:rPr>
              <a:t>Результаты внешней проверки сводной годовой бюджетной отчетности главных администраторов средств местного бюджета, оформляются заключениями по каждому главному администратору доходов местного бюджета, главному администратору источников финансирования дефицита местного бюджета, главному распорядителю средств местного бюджета.</a:t>
            </a:r>
            <a:endParaRPr lang="ru-RU" sz="1800" i="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endParaRPr lang="ru-RU" sz="2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0454532"/>
      </p:ext>
    </p:extLst>
  </p:cSld>
  <p:clrMapOvr>
    <a:masterClrMapping/>
  </p:clrMapOvr>
  <mc:AlternateContent xmlns:mc="http://schemas.openxmlformats.org/markup-compatibility/2006">
    <mc:Choice xmlns:p14="http://schemas.microsoft.com/office/powerpoint/2010/main" Requires="p14">
      <p:transition spd="slow" p14:dur="1600">
        <p14:prism dir="u" isContent="1"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43" t="-115" r="-143" b="115"/>
          <a:stretch/>
        </p:blipFill>
        <p:spPr>
          <a:xfrm>
            <a:off x="0" y="0"/>
            <a:ext cx="12192000" cy="7578096"/>
          </a:xfrm>
          <a:prstGeom prst="rect">
            <a:avLst/>
          </a:prstGeom>
        </p:spPr>
      </p:pic>
      <p:sp>
        <p:nvSpPr>
          <p:cNvPr id="3" name="Прямоугольник 2"/>
          <p:cNvSpPr/>
          <p:nvPr/>
        </p:nvSpPr>
        <p:spPr>
          <a:xfrm>
            <a:off x="4076700" y="165100"/>
            <a:ext cx="8128000" cy="523220"/>
          </a:xfrm>
          <a:prstGeom prst="rect">
            <a:avLst/>
          </a:prstGeom>
        </p:spPr>
        <p:txBody>
          <a:bodyPr wrap="square">
            <a:spAutoFit/>
          </a:bodyPr>
          <a:lstStyle/>
          <a:p>
            <a:r>
              <a:rPr lang="ru-RU" sz="2800" i="1" dirty="0" smtClean="0"/>
              <a:t> </a:t>
            </a:r>
            <a:endParaRPr lang="ru-RU" sz="1900" i="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Прямоугольник 1"/>
          <p:cNvSpPr/>
          <p:nvPr/>
        </p:nvSpPr>
        <p:spPr>
          <a:xfrm>
            <a:off x="5723708" y="688320"/>
            <a:ext cx="6096000" cy="5078313"/>
          </a:xfrm>
          <a:prstGeom prst="rect">
            <a:avLst/>
          </a:prstGeom>
        </p:spPr>
        <p:txBody>
          <a:bodyPr>
            <a:spAutoFit/>
          </a:bodyPr>
          <a:lstStyle/>
          <a:p>
            <a:pPr indent="360000"/>
            <a:r>
              <a:rPr lang="ru-RU" i="1" dirty="0" smtClean="0">
                <a:latin typeface="Times New Roman" panose="02020603050405020304" pitchFamily="18" charset="0"/>
                <a:cs typeface="Times New Roman" panose="02020603050405020304" pitchFamily="18" charset="0"/>
              </a:rPr>
              <a:t>4. Администрация муниципального округа представляет отчет об исполнении бюджета муниципального округа в Контрольно-счетный орган муниципального округа для подготовки заключения не позднее 1 апреля текущего года. Подготовка заключения на годовой отчет об исполнении бюджета муниципального округа проводится в срок, не превышающий 1 месяц.</a:t>
            </a:r>
          </a:p>
          <a:p>
            <a:pPr indent="360000"/>
            <a:endParaRPr lang="ru-RU" i="1" dirty="0" smtClean="0">
              <a:latin typeface="Times New Roman" panose="02020603050405020304" pitchFamily="18" charset="0"/>
              <a:cs typeface="Times New Roman" panose="02020603050405020304" pitchFamily="18" charset="0"/>
            </a:endParaRPr>
          </a:p>
          <a:p>
            <a:pPr indent="360000"/>
            <a:r>
              <a:rPr lang="ru-RU" i="1" dirty="0" smtClean="0">
                <a:latin typeface="Times New Roman" panose="02020603050405020304" pitchFamily="18" charset="0"/>
                <a:cs typeface="Times New Roman" panose="02020603050405020304" pitchFamily="18" charset="0"/>
              </a:rPr>
              <a:t>5. Контрольно-счетный орган муниципального округа готовит заключение на отчет об исполнении бюджета муниципального округа с учетом данных внешней проверки годовой бюджетной отчетности главных распорядителей средств местного бюджета, главных администраторов доходов местного бюджета, главных администраторов источников финансирования дефицита местного бюджета и представляет его в Думу муниципального округа одновременно с направлением в администрацию муниципального округа.</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0953427"/>
      </p:ext>
    </p:extLst>
  </p:cSld>
  <p:clrMapOvr>
    <a:masterClrMapping/>
  </p:clrMapOvr>
  <mc:AlternateContent xmlns:mc="http://schemas.openxmlformats.org/markup-compatibility/2006">
    <mc:Choice xmlns:p14="http://schemas.microsoft.com/office/powerpoint/2010/main" Requires="p14">
      <p:transition spd="slow" p14:dur="1600">
        <p14:prism dir="d" isContent="1"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822</Words>
  <Application>Microsoft Office PowerPoint</Application>
  <PresentationFormat>Широкоэкранный</PresentationFormat>
  <Paragraphs>56</Paragraphs>
  <Slides>9</Slides>
  <Notes>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БорисоваКВ</dc:creator>
  <cp:lastModifiedBy>БорисоваКВ</cp:lastModifiedBy>
  <cp:revision>12</cp:revision>
  <dcterms:created xsi:type="dcterms:W3CDTF">2025-04-28T00:09:11Z</dcterms:created>
  <dcterms:modified xsi:type="dcterms:W3CDTF">2025-04-28T01:58:34Z</dcterms:modified>
</cp:coreProperties>
</file>