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72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41C986-57FB-402A-A98E-D09DA00982CC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1C2559-E124-4CFD-9080-A7AE904BE1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2063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1C2559-E124-4CFD-9080-A7AE904BE193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3389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339D7-DDF9-4F06-B0EA-F4855D51E583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4A6EB-8797-4E68-8A02-DAC2B5B53B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1851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339D7-DDF9-4F06-B0EA-F4855D51E583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4A6EB-8797-4E68-8A02-DAC2B5B53B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2164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339D7-DDF9-4F06-B0EA-F4855D51E583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4A6EB-8797-4E68-8A02-DAC2B5B53B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0238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339D7-DDF9-4F06-B0EA-F4855D51E583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4A6EB-8797-4E68-8A02-DAC2B5B53B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4227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339D7-DDF9-4F06-B0EA-F4855D51E583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4A6EB-8797-4E68-8A02-DAC2B5B53B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6483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339D7-DDF9-4F06-B0EA-F4855D51E583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4A6EB-8797-4E68-8A02-DAC2B5B53B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952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339D7-DDF9-4F06-B0EA-F4855D51E583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4A6EB-8797-4E68-8A02-DAC2B5B53B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621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339D7-DDF9-4F06-B0EA-F4855D51E583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4A6EB-8797-4E68-8A02-DAC2B5B53B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7688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339D7-DDF9-4F06-B0EA-F4855D51E583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4A6EB-8797-4E68-8A02-DAC2B5B53B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6335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339D7-DDF9-4F06-B0EA-F4855D51E583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4A6EB-8797-4E68-8A02-DAC2B5B53B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0273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339D7-DDF9-4F06-B0EA-F4855D51E583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4A6EB-8797-4E68-8A02-DAC2B5B53B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7370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0339D7-DDF9-4F06-B0EA-F4855D51E583}" type="datetimeFigureOut">
              <a:rPr lang="ru-RU" smtClean="0"/>
              <a:t>28.04.2025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74A6EB-8797-4E68-8A02-DAC2B5B53B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0960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7" name="Заголовок 1"/>
          <p:cNvSpPr>
            <a:spLocks noGrp="1"/>
          </p:cNvSpPr>
          <p:nvPr/>
        </p:nvSpPr>
        <p:spPr>
          <a:xfrm>
            <a:off x="4914900" y="666751"/>
            <a:ext cx="7073900" cy="60960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2200" b="1" i="1" dirty="0">
                <a:solidFill>
                  <a:schemeClr val="tx1"/>
                </a:solidFill>
                <a:effectLst>
                  <a:glow rad="101600">
                    <a:schemeClr val="accent6">
                      <a:lumMod val="60000"/>
                      <a:lumOff val="40000"/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Представление, рассмотрение и утверждение годового отчета об исполнении бюджета Думой муниципального округа</a:t>
            </a:r>
            <a:endParaRPr lang="ru-RU" sz="2200" i="1" dirty="0">
              <a:solidFill>
                <a:schemeClr val="tx1"/>
              </a:solidFill>
              <a:effectLst>
                <a:glow rad="101600">
                  <a:schemeClr val="accent6">
                    <a:lumMod val="60000"/>
                    <a:lumOff val="40000"/>
                    <a:alpha val="6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одержимое 2"/>
          <p:cNvSpPr>
            <a:spLocks noGrp="1"/>
          </p:cNvSpPr>
          <p:nvPr/>
        </p:nvSpPr>
        <p:spPr>
          <a:xfrm>
            <a:off x="4356100" y="1276351"/>
            <a:ext cx="7835900" cy="5346699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2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Годовой </a:t>
            </a:r>
            <a:r>
              <a:rPr lang="ru-RU" sz="22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отчет об исполнении бюджета муниципального округа представляется в Думу муниципального округа не позднее 1 мая текущего года</a:t>
            </a:r>
            <a:r>
              <a:rPr lang="ru-RU" sz="22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AutoNum type="arabicPeriod"/>
            </a:pPr>
            <a:endParaRPr lang="ru-RU" sz="2200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2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Одновременно с годовым отчетом об исполнении бюджета за отчетный финансовый год представляются</a:t>
            </a:r>
            <a:r>
              <a:rPr lang="ru-RU" sz="22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200" i="1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200" i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проект решения об исполнении бюджета муниципального округа за отчетный финансовый год;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200" i="1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200" i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баланс исполнения бюджета муниципального округа;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200" i="1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200" i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отчет о финансовых результатах деятельности;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200" i="1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200" i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отчет о движении денежных средств;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200" i="1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2200" i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пояснительная записка;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200" i="1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2200" i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отчеты об использовании ассигнований резервного фонда, муниципальных гарантий, о состоянии муниципального долга на начало и конец отчетного финансового года;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200" i="1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sz="2200" i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отчет об использовании ассигнований дорожного фонда муниципального округа.</a:t>
            </a:r>
          </a:p>
          <a:p>
            <a:pPr marL="0">
              <a:spcBef>
                <a:spcPts val="0"/>
              </a:spcBef>
              <a:spcAft>
                <a:spcPts val="1200"/>
              </a:spcAft>
              <a:buNone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6193467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1"/>
            <a:ext cx="12192000" cy="6858000"/>
          </a:xfrm>
          <a:prstGeom prst="rect">
            <a:avLst/>
          </a:prstGeom>
        </p:spPr>
      </p:pic>
      <p:sp>
        <p:nvSpPr>
          <p:cNvPr id="6" name="Содержимое 2"/>
          <p:cNvSpPr>
            <a:spLocks noGrp="1"/>
          </p:cNvSpPr>
          <p:nvPr/>
        </p:nvSpPr>
        <p:spPr>
          <a:xfrm>
            <a:off x="0" y="292100"/>
            <a:ext cx="8737600" cy="65659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3. Поступивший в Думу муниципального округа годовой отчет об исполнении бюджета муниципального округа подлежит рассмотрению Думой муниципального округа с учетом результатов его обсуждения на публичных слушаниях.</a:t>
            </a:r>
          </a:p>
          <a:p>
            <a:pPr marL="0" indent="0">
              <a:buNone/>
            </a:pPr>
            <a:r>
              <a:rPr lang="ru-RU" sz="2000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4. Дума муниципального округа рассматривает годовой отчет об исполнении бюджета муниципального округа на очередном заседании после проведения публичных слушаний и получения заключения Контрольно-счетного органа муниципального округа.</a:t>
            </a:r>
          </a:p>
          <a:p>
            <a:pPr marL="0" indent="0">
              <a:buNone/>
            </a:pP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рассмотрении отчета об исполнении бюджета муниципального округа заслушивается доклад начальника финансового отдела администрации муниципального округа об исполнении бюджета муниципального округа и заключение председателя Контрольно-счетного органа муниципального 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округа.</a:t>
            </a:r>
          </a:p>
          <a:p>
            <a:pPr marL="0" indent="0">
              <a:buNone/>
            </a:pPr>
            <a:r>
              <a:rPr lang="ru-RU" sz="2000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5. По результатам рассмотрения годового отчета об исполнении бюджета Дума муниципального округа принимает решение об утверждении либо отклонении решения об исполнении бюджета муниципального округа.</a:t>
            </a:r>
          </a:p>
          <a:p>
            <a:pPr marL="0" indent="0">
              <a:buNone/>
            </a:pP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отклонения Думой муниципального округа решения об исполнении бюджета муниципального округа он возвращается для устранения фактов недостоверного или неполного отражения данных и повторного представления в срок, не превышающий 1 месяц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algn="ctr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ru-RU" sz="3600" b="1" i="1" dirty="0"/>
          </a:p>
        </p:txBody>
      </p:sp>
    </p:spTree>
    <p:extLst>
      <p:ext uri="{BB962C8B-B14F-4D97-AF65-F5344CB8AC3E}">
        <p14:creationId xmlns:p14="http://schemas.microsoft.com/office/powerpoint/2010/main" val="19108071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3962400" y="361950"/>
            <a:ext cx="8229600" cy="59055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200" b="1" i="1" dirty="0" smtClean="0"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об исполнении бюджета</a:t>
            </a:r>
            <a:endParaRPr lang="ru-RU" sz="2200" i="1" dirty="0">
              <a:effectLst>
                <a:glow rad="101600">
                  <a:schemeClr val="accent6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одержимое 2"/>
          <p:cNvSpPr txBox="1">
            <a:spLocks/>
          </p:cNvSpPr>
          <p:nvPr/>
        </p:nvSpPr>
        <p:spPr>
          <a:xfrm>
            <a:off x="4114800" y="1184274"/>
            <a:ext cx="8077200" cy="528002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3200" dirty="0" smtClean="0"/>
              <a:t>     </a:t>
            </a:r>
            <a:r>
              <a:rPr lang="ru-RU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Решением об исполнении бюджета муниципального округа утверждается отчет об исполнении бюджета за отчетный финансовый год с указанием общего объема доходов, расходов и дефицита (профицита) бюджета.</a:t>
            </a:r>
          </a:p>
          <a:p>
            <a:pPr algn="l"/>
            <a:r>
              <a:rPr lang="ru-RU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Отдельными приложениями к решению об исполнении бюджета муниципального округа за отчетный финансовый год утверждаются показатели:</a:t>
            </a:r>
          </a:p>
          <a:p>
            <a:pPr algn="l"/>
            <a:r>
              <a:rPr lang="ru-RU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доходов бюджета по кодам классификации доходов бюджетов;</a:t>
            </a:r>
          </a:p>
          <a:p>
            <a:pPr algn="l"/>
            <a:r>
              <a:rPr lang="ru-RU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расходов бюджета по ведомственной структуре расходов бюджета муниципального округа;</a:t>
            </a:r>
          </a:p>
          <a:p>
            <a:pPr algn="l"/>
            <a:r>
              <a:rPr lang="ru-RU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расходов бюджета по разделам и подразделам классификации расходов бюджетов;</a:t>
            </a:r>
          </a:p>
          <a:p>
            <a:pPr algn="l"/>
            <a:r>
              <a:rPr lang="ru-RU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 источников финансирования дефицита бюджета по кодам классификации, источников финансирования дефицитов бюджетов.</a:t>
            </a:r>
            <a:endParaRPr lang="ru-RU" sz="26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68693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dir="r"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371</Words>
  <Application>Microsoft Office PowerPoint</Application>
  <PresentationFormat>Широкоэкранный</PresentationFormat>
  <Paragraphs>24</Paragraphs>
  <Slides>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Wingdings 2</vt:lpstr>
      <vt:lpstr>Тема Office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БорисоваКВ</dc:creator>
  <cp:lastModifiedBy>БорисоваКВ</cp:lastModifiedBy>
  <cp:revision>3</cp:revision>
  <dcterms:created xsi:type="dcterms:W3CDTF">2025-04-27T23:24:11Z</dcterms:created>
  <dcterms:modified xsi:type="dcterms:W3CDTF">2025-04-27T23:45:59Z</dcterms:modified>
</cp:coreProperties>
</file>